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8" r:id="rId3"/>
  </p:sldMasterIdLst>
  <p:notesMasterIdLst>
    <p:notesMasterId r:id="rId21"/>
  </p:notesMasterIdLst>
  <p:sldIdLst>
    <p:sldId id="10466" r:id="rId4"/>
    <p:sldId id="10468" r:id="rId5"/>
    <p:sldId id="10472" r:id="rId6"/>
    <p:sldId id="534" r:id="rId7"/>
    <p:sldId id="545" r:id="rId8"/>
    <p:sldId id="539" r:id="rId9"/>
    <p:sldId id="588" r:id="rId10"/>
    <p:sldId id="567" r:id="rId11"/>
    <p:sldId id="10487" r:id="rId12"/>
    <p:sldId id="568" r:id="rId13"/>
    <p:sldId id="589" r:id="rId14"/>
    <p:sldId id="1005" r:id="rId15"/>
    <p:sldId id="571" r:id="rId16"/>
    <p:sldId id="10485" r:id="rId17"/>
    <p:sldId id="822" r:id="rId18"/>
    <p:sldId id="10486" r:id="rId19"/>
    <p:sldId id="1046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1CC2ACB9-BC0F-49D7-B456-8A6406D8EA39}">
          <p14:sldIdLst>
            <p14:sldId id="10466"/>
            <p14:sldId id="10468"/>
            <p14:sldId id="10472"/>
          </p14:sldIdLst>
        </p14:section>
        <p14:section name="Setup" id="{6EBDEE93-F6CC-4936-9509-377F394C8C1F}">
          <p14:sldIdLst>
            <p14:sldId id="534"/>
            <p14:sldId id="545"/>
            <p14:sldId id="539"/>
            <p14:sldId id="588"/>
            <p14:sldId id="567"/>
            <p14:sldId id="10487"/>
            <p14:sldId id="568"/>
            <p14:sldId id="589"/>
          </p14:sldIdLst>
        </p14:section>
        <p14:section name="DEMO 1" id="{F466D857-8C60-4DAE-81A1-AED4E5005A8B}">
          <p14:sldIdLst>
            <p14:sldId id="1005"/>
            <p14:sldId id="571"/>
          </p14:sldIdLst>
        </p14:section>
        <p14:section name="END" id="{8B358201-0EE7-40A3-8FAC-E70D06F21A7B}">
          <p14:sldIdLst>
            <p14:sldId id="10485"/>
            <p14:sldId id="822"/>
            <p14:sldId id="10486"/>
            <p14:sldId id="104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2CCCD3"/>
    <a:srgbClr val="00FFFF"/>
    <a:srgbClr val="66FF99"/>
    <a:srgbClr val="000000"/>
    <a:srgbClr val="505050"/>
    <a:srgbClr val="008FD5"/>
    <a:srgbClr val="F9413A"/>
    <a:srgbClr val="41495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62" autoAdjust="0"/>
    <p:restoredTop sz="87240" autoAdjust="0"/>
  </p:normalViewPr>
  <p:slideViewPr>
    <p:cSldViewPr snapToGrid="0">
      <p:cViewPr>
        <p:scale>
          <a:sx n="110" d="100"/>
          <a:sy n="110" d="100"/>
        </p:scale>
        <p:origin x="147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5x Faster (</a:t>
            </a:r>
            <a:r>
              <a:rPr lang="en-US" sz="2400" b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sp_rxPredict</a:t>
            </a: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) –</a:t>
            </a:r>
            <a:r>
              <a:rPr lang="en-US" sz="2400" b="0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Laptop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Rows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39F9589-0AC2-4FC8-B36A-8265FA41AE2B}" type="VALUE">
                      <a:rPr lang="en-US">
                        <a:solidFill>
                          <a:schemeClr val="accent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8999</c:v>
                </c:pt>
                <c:pt idx="2">
                  <c:v>8999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0C-4080-AD83-CB00B7185E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Seconds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</c:v>
                </c:pt>
                <c:pt idx="1">
                  <c:v>17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0786376"/>
        <c:axId val="73077916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RPS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1.5625E-2"/>
                  <c:y val="-2.6121467792573315E-2"/>
                </c:manualLayout>
              </c:layout>
              <c:tx>
                <c:rich>
                  <a:bodyPr/>
                  <a:lstStyle/>
                  <a:p>
                    <a:fld id="{740EF96E-7124-4B47-A881-7DE20F9AC9C7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730C-4080-AD83-CB00B7185ED4}"/>
                </c:ext>
              </c:extLst>
            </c:dLbl>
            <c:dLbl>
              <c:idx val="1"/>
              <c:layout>
                <c:manualLayout>
                  <c:x val="-2.5000000000000001E-2"/>
                  <c:y val="-3.1190147446799123E-2"/>
                </c:manualLayout>
              </c:layout>
              <c:tx>
                <c:rich>
                  <a:bodyPr/>
                  <a:lstStyle/>
                  <a:p>
                    <a:fld id="{57697770-034A-4DA8-A1BF-E9F7769424DE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30C-4080-AD83-CB00B7185ED4}"/>
                </c:ext>
              </c:extLst>
            </c:dLbl>
            <c:dLbl>
              <c:idx val="2"/>
              <c:layout>
                <c:manualLayout>
                  <c:x val="-3.6458333333333334E-3"/>
                  <c:y val="-1.8389474830778036E-2"/>
                </c:manualLayout>
              </c:layout>
              <c:tx>
                <c:rich>
                  <a:bodyPr/>
                  <a:lstStyle/>
                  <a:p>
                    <a:fld id="{620AA14F-31F6-4DBB-8783-10B5399C6639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0.2</c:v>
                </c:pt>
                <c:pt idx="1">
                  <c:v>529.35</c:v>
                </c:pt>
                <c:pt idx="2">
                  <c:v>2999.66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0786376"/>
        <c:axId val="730779160"/>
      </c:lineChart>
      <c:catAx>
        <c:axId val="730786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79160"/>
        <c:crosses val="autoZero"/>
        <c:auto val="1"/>
        <c:lblAlgn val="ctr"/>
        <c:lblOffset val="100"/>
        <c:noMultiLvlLbl val="0"/>
      </c:catAx>
      <c:valAx>
        <c:axId val="730779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86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8E87A-D751-4C2A-9A6F-3D896DD73372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64105-9875-4C6E-BE00-3FAE0E4C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18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Toby_Domzalski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Toby_Domzalski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Toby_Domzalski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https://talesofarcadia.fandom.com/wiki/Toby_Domzalski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878256-368D-4B68-97C3-0D0BD40CE8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8798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435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https://talesofarcadia.fandom.com/wiki/Toby_Domzalski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878256-368D-4B68-97C3-0D0BD40CE8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356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 2019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cd C:\Program Files\Microsoft SQL Server\150\Setup Bootstrap\SQL2019CTP3.0\x64\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RSetup.exe /install /component MLM /version 9.4.7.0 /language 1033 /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destdir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"C:\Program Files\Microsoft SQL Server\MSSQL15.MSSQLSERVER\PYTHON_SERVICES\Lib\site-packages\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microsoftml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mxLibs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1395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https://netflix.com/trollhunters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1672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https://netflix.com/trollhunters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8/18/2019 9:34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8/18/2019 9:34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5599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https://talesofarcadia.fandom.com/wiki/Toby_Domzalski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775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2377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349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46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1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7479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4" y="4629790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8" y="5597237"/>
            <a:ext cx="6028267" cy="573617"/>
          </a:xfr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7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8" y="3274739"/>
            <a:ext cx="6028267" cy="1289540"/>
          </a:xfrm>
        </p:spPr>
        <p:txBody>
          <a:bodyPr anchor="b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3225" y="-22883"/>
            <a:ext cx="4470444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7583" y="-44986"/>
            <a:ext cx="6082592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390733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55" y="328325"/>
            <a:ext cx="61455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884" y="2575771"/>
            <a:ext cx="868947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955" y="2491116"/>
            <a:ext cx="6152339" cy="1875768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8650314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3" y="-38209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7992" y="2618058"/>
            <a:ext cx="157526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30980" y="2618058"/>
            <a:ext cx="171372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2384" y="2618058"/>
            <a:ext cx="171225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8609" y="5443025"/>
            <a:ext cx="171887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3112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150" y="4177394"/>
            <a:ext cx="1172772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8629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789" y="1133865"/>
            <a:ext cx="1509415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39" y="1022499"/>
            <a:ext cx="1723021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805" y="1053428"/>
            <a:ext cx="1692179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610" y="3815829"/>
            <a:ext cx="1757345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461" y="3878887"/>
            <a:ext cx="1665168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0567" y="3589305"/>
            <a:ext cx="591062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335" y="558360"/>
            <a:ext cx="3503429" cy="346264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4706" algn="l"/>
              </a:tabLst>
            </a:pPr>
            <a:r>
              <a:rPr lang="en-US" sz="5333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986" y="3956173"/>
            <a:ext cx="3254621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318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844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837" y="2276354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200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1226430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7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4"/>
            <a:ext cx="4330700" cy="540913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7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1" y="4645545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4"/>
            <a:ext cx="1380211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658001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9986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91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335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802" y="5341257"/>
            <a:ext cx="1474115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1" y="2586608"/>
            <a:ext cx="10989733" cy="2619183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1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7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0549551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1" y="2006855"/>
            <a:ext cx="11015133" cy="597807"/>
          </a:xfrm>
        </p:spPr>
        <p:txBody>
          <a:bodyPr anchor="b"/>
          <a:lstStyle>
            <a:lvl1pPr marL="0" indent="0">
              <a:buNone/>
              <a:defRPr sz="3733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1" y="260270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1" y="3381894"/>
            <a:ext cx="11015133" cy="597807"/>
          </a:xfrm>
        </p:spPr>
        <p:txBody>
          <a:bodyPr anchor="b"/>
          <a:lstStyle>
            <a:lvl1pPr marL="0" indent="0">
              <a:buNone/>
              <a:defRPr sz="2667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1" y="397774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1" y="4720263"/>
            <a:ext cx="11015133" cy="597807"/>
          </a:xfrm>
        </p:spPr>
        <p:txBody>
          <a:bodyPr anchor="b"/>
          <a:lstStyle>
            <a:lvl1pPr marL="0" indent="0">
              <a:buNone/>
              <a:defRPr sz="1867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1" y="531611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2829822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3435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59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8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13979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39"/>
            <a:ext cx="10972800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7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400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690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565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8156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35143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34" y="-17007"/>
            <a:ext cx="4867591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67" y="-65556"/>
            <a:ext cx="6417691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4706" algn="l"/>
                </a:tabLst>
              </a:pPr>
              <a:r>
                <a:rPr lang="en-US" sz="5333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3" name="Rounded Rectangle 12"/>
          <p:cNvSpPr/>
          <p:nvPr userDrawn="1"/>
        </p:nvSpPr>
        <p:spPr>
          <a:xfrm>
            <a:off x="5215005" y="1589755"/>
            <a:ext cx="5142897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7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4547" y="456266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4547" y="355954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4547" y="2578127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9" name="Shape 2683"/>
          <p:cNvSpPr/>
          <p:nvPr userDrawn="1"/>
        </p:nvSpPr>
        <p:spPr>
          <a:xfrm>
            <a:off x="5503927" y="2747585"/>
            <a:ext cx="314563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6357" y="3761292"/>
            <a:ext cx="377961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7474" y="4737327"/>
            <a:ext cx="222876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4546" y="1204641"/>
            <a:ext cx="643856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7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27080418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1354809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305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330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2736244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</p:spTree>
    <p:extLst>
      <p:ext uri="{BB962C8B-B14F-4D97-AF65-F5344CB8AC3E}">
        <p14:creationId xmlns:p14="http://schemas.microsoft.com/office/powerpoint/2010/main" val="933919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2485516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3866951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993" y="4618969"/>
            <a:ext cx="1956984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2320" y="4618969"/>
            <a:ext cx="2707581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6661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2166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02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400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480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772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8901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014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424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717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518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203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8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7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190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04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838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28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7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712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1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1" y="334969"/>
            <a:ext cx="11306755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1" y="1507836"/>
            <a:ext cx="11306755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135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7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87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753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5344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08BB5-1956-4009-9820-4D5D8E34558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0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2.png"/><Relationship Id="rId5" Type="http://schemas.openxmlformats.org/officeDocument/2006/relationships/hyperlink" Target="https://github.com/hfleitas/SentimentPrediction" TargetMode="Externa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0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zure.microsoft.com/en-us/services/cognitive-services/text-analytics" TargetMode="External"/><Relationship Id="rId5" Type="http://schemas.openxmlformats.org/officeDocument/2006/relationships/image" Target="../media/image31.jpeg"/><Relationship Id="rId4" Type="http://schemas.openxmlformats.org/officeDocument/2006/relationships/hyperlink" Target="https://netflix.com/title/80075820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1.png"/><Relationship Id="rId4" Type="http://schemas.openxmlformats.org/officeDocument/2006/relationships/hyperlink" Target="http://fleitasarts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4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microsoft.com/office/2007/relationships/hdphoto" Target="../media/hdphoto2.wdp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netflix.com/trollhunters" TargetMode="External"/><Relationship Id="rId13" Type="http://schemas.openxmlformats.org/officeDocument/2006/relationships/hyperlink" Target="https://ailab.microsoft.com/" TargetMode="External"/><Relationship Id="rId18" Type="http://schemas.openxmlformats.org/officeDocument/2006/relationships/hyperlink" Target="https://docs.microsoft.com/azure/sql-database/sql-database-machine-learning-services-overview#signup" TargetMode="External"/><Relationship Id="rId3" Type="http://schemas.openxmlformats.org/officeDocument/2006/relationships/hyperlink" Target="http://fleitasarts.com/" TargetMode="External"/><Relationship Id="rId7" Type="http://schemas.openxmlformats.org/officeDocument/2006/relationships/hyperlink" Target="https://github.com/SentimentPrediction" TargetMode="External"/><Relationship Id="rId12" Type="http://schemas.openxmlformats.org/officeDocument/2006/relationships/hyperlink" Target="https://aka.ms/sqlworkshops" TargetMode="External"/><Relationship Id="rId17" Type="http://schemas.openxmlformats.org/officeDocument/2006/relationships/hyperlink" Target="https://docs.microsoft.com/machine-learning-server/python-reference/microsoftml/rx-logistic-regression" TargetMode="External"/><Relationship Id="rId2" Type="http://schemas.openxmlformats.org/officeDocument/2006/relationships/notesSlide" Target="../notesSlides/notesSlide8.xml"/><Relationship Id="rId16" Type="http://schemas.openxmlformats.org/officeDocument/2006/relationships/hyperlink" Target="https://docs.microsoft.com/sql/advanced-analytics/r/install-pretrained-models-sql-server" TargetMode="External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svg"/><Relationship Id="rId11" Type="http://schemas.openxmlformats.org/officeDocument/2006/relationships/hyperlink" Target="https://aka.ms/AA3dz6b" TargetMode="External"/><Relationship Id="rId5" Type="http://schemas.openxmlformats.org/officeDocument/2006/relationships/image" Target="../media/image35.png"/><Relationship Id="rId15" Type="http://schemas.openxmlformats.org/officeDocument/2006/relationships/hyperlink" Target="https://docs.microsoft.com/sql/advanced-analytics/python/new-components-in-sql-server-to-support-python-integration?view=sql-server-2017" TargetMode="External"/><Relationship Id="rId10" Type="http://schemas.openxmlformats.org/officeDocument/2006/relationships/hyperlink" Target="https://aka.ms/ss19" TargetMode="External"/><Relationship Id="rId19" Type="http://schemas.openxmlformats.org/officeDocument/2006/relationships/hyperlink" Target="https://www.pass.org/summit/2019/Learn/SpeakerDetails.aspx?spid=4116" TargetMode="External"/><Relationship Id="rId4" Type="http://schemas.openxmlformats.org/officeDocument/2006/relationships/image" Target="../media/image11.png"/><Relationship Id="rId9" Type="http://schemas.openxmlformats.org/officeDocument/2006/relationships/hyperlink" Target="http://aka.ms/mlsqldev" TargetMode="External"/><Relationship Id="rId14" Type="http://schemas.openxmlformats.org/officeDocument/2006/relationships/hyperlink" Target="https://github.com/Microsoft/SQL-Server-R-Services-Samples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azureML19" TargetMode="External"/><Relationship Id="rId3" Type="http://schemas.openxmlformats.org/officeDocument/2006/relationships/image" Target="../media/image38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openxmlformats.org/officeDocument/2006/relationships/image" Target="../media/image11.png"/><Relationship Id="rId3" Type="http://schemas.openxmlformats.org/officeDocument/2006/relationships/image" Target="../media/image34.png"/><Relationship Id="rId7" Type="http://schemas.openxmlformats.org/officeDocument/2006/relationships/hyperlink" Target="https://twitter.com/hiramfleitas" TargetMode="External"/><Relationship Id="rId12" Type="http://schemas.openxmlformats.org/officeDocument/2006/relationships/hyperlink" Target="https://github.com/hfleitas" TargetMode="External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6" Type="http://schemas.openxmlformats.org/officeDocument/2006/relationships/hyperlink" Target="mailto:hiram@fleitasarts.com?subject=Power%20Platform%20-%20Game%20Changer" TargetMode="Externa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hyperlink" Target="https://linkedin.com/in/hiramfleitas" TargetMode="External"/><Relationship Id="rId10" Type="http://schemas.openxmlformats.org/officeDocument/2006/relationships/image" Target="../media/image18.png"/><Relationship Id="rId4" Type="http://schemas.microsoft.com/office/2007/relationships/hdphoto" Target="../media/hdphoto2.wdp"/><Relationship Id="rId9" Type="http://schemas.openxmlformats.org/officeDocument/2006/relationships/image" Target="../media/image17.png"/><Relationship Id="rId14" Type="http://schemas.openxmlformats.org/officeDocument/2006/relationships/hyperlink" Target="http://fleitasart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2.png"/><Relationship Id="rId5" Type="http://schemas.openxmlformats.org/officeDocument/2006/relationships/hyperlink" Target="https://github.com/hfleitas/SentimentPrediction" TargetMode="Externa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21.png"/><Relationship Id="rId3" Type="http://schemas.openxmlformats.org/officeDocument/2006/relationships/image" Target="../media/image13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3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11.png"/><Relationship Id="rId10" Type="http://schemas.openxmlformats.org/officeDocument/2006/relationships/image" Target="../media/image17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1.wdp"/><Relationship Id="rId9" Type="http://schemas.openxmlformats.org/officeDocument/2006/relationships/image" Target="../media/image16.png"/><Relationship Id="rId14" Type="http://schemas.openxmlformats.org/officeDocument/2006/relationships/image" Target="../media/image20.png"/><Relationship Id="rId2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hyperlink" Target="http://fleitasarts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fleitasarts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PASS Insights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August, 2019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dirty="0">
                <a:solidFill>
                  <a:srgbClr val="000000"/>
                </a:solidFill>
              </a:rPr>
              <a:t>Newsletter</a:t>
            </a:r>
          </a:p>
        </p:txBody>
      </p:sp>
      <p:pic>
        <p:nvPicPr>
          <p:cNvPr id="13" name="Picture 12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58D876F-D5EE-4405-878E-66954C39C6E2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github.com/hfleitas/SentimentPrediction</a:t>
            </a:r>
          </a:p>
        </p:txBody>
      </p:sp>
      <p:sp>
        <p:nvSpPr>
          <p:cNvPr id="10" name="Rectangle 9">
            <a:hlinkClick r:id="rId5"/>
            <a:extLst>
              <a:ext uri="{FF2B5EF4-FFF2-40B4-BE49-F238E27FC236}">
                <a16:creationId xmlns:a16="http://schemas.microsoft.com/office/drawing/2014/main" id="{13C0E48D-2433-4C95-BE96-E32286399EE0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" name="Picture 2" descr="Image result for trollhunters toby in armor">
            <a:extLst>
              <a:ext uri="{FF2B5EF4-FFF2-40B4-BE49-F238E27FC236}">
                <a16:creationId xmlns:a16="http://schemas.microsoft.com/office/drawing/2014/main" id="{3856925E-AC16-4043-85D6-C3D1388B01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" r="8793"/>
          <a:stretch/>
        </p:blipFill>
        <p:spPr bwMode="auto">
          <a:xfrm flipH="1">
            <a:off x="7522028" y="0"/>
            <a:ext cx="545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318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BE652A-EFAE-42C9-BE35-8DC5F009C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011"/>
            <a:ext cx="12192000" cy="6463977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F3F6D033-6E03-4DEC-B1E7-50B24759C7B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6CAA052-BB23-48DC-B6D9-C5F1DCD7A2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3976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248F2CB-FD26-40AF-AFA5-A5B6314D0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" y="0"/>
            <a:ext cx="12183341" cy="6858000"/>
          </a:xfrm>
          <a:prstGeom prst="rect">
            <a:avLst/>
          </a:prstGeom>
        </p:spPr>
      </p:pic>
      <p:pic>
        <p:nvPicPr>
          <p:cNvPr id="1026" name="Picture 2" descr="Related image">
            <a:hlinkClick r:id="rId4"/>
            <a:extLst>
              <a:ext uri="{FF2B5EF4-FFF2-40B4-BE49-F238E27FC236}">
                <a16:creationId xmlns:a16="http://schemas.microsoft.com/office/drawing/2014/main" id="{96064E0E-F91F-4DEC-9C66-F54B75BB2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53" y="3992246"/>
            <a:ext cx="4918648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6"/>
            <a:extLst>
              <a:ext uri="{FF2B5EF4-FFF2-40B4-BE49-F238E27FC236}">
                <a16:creationId xmlns:a16="http://schemas.microsoft.com/office/drawing/2014/main" id="{5BCA4EEA-1DB1-4776-A9AD-D305F1D62F7F}"/>
              </a:ext>
            </a:extLst>
          </p:cNvPr>
          <p:cNvSpPr/>
          <p:nvPr/>
        </p:nvSpPr>
        <p:spPr>
          <a:xfrm>
            <a:off x="1066857" y="414486"/>
            <a:ext cx="4918648" cy="223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hlinkClick r:id="rId6" tooltip="Analyze"/>
            <a:extLst>
              <a:ext uri="{FF2B5EF4-FFF2-40B4-BE49-F238E27FC236}">
                <a16:creationId xmlns:a16="http://schemas.microsoft.com/office/drawing/2014/main" id="{03D7D6EF-6308-4804-820C-AC0C31B5A9F4}"/>
              </a:ext>
            </a:extLst>
          </p:cNvPr>
          <p:cNvSpPr/>
          <p:nvPr/>
        </p:nvSpPr>
        <p:spPr>
          <a:xfrm>
            <a:off x="966553" y="6276975"/>
            <a:ext cx="4918648" cy="407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753B0388-55E1-4834-A4D6-18FE8479874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9F6C1F12-C581-4980-B5FE-937C26EB148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69828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wearing costumes&#10;&#10;Description automatically generated">
            <a:extLst>
              <a:ext uri="{FF2B5EF4-FFF2-40B4-BE49-F238E27FC236}">
                <a16:creationId xmlns:a16="http://schemas.microsoft.com/office/drawing/2014/main" id="{D4DE3D3C-BCB9-4D83-986B-055D40144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25" y="0"/>
            <a:ext cx="12198625" cy="688632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5" name="Picture 1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FB9C756-F50B-41E6-81D6-B382FE41D7B3}"/>
              </a:ext>
            </a:extLst>
          </p:cNvPr>
          <p:cNvSpPr txBox="1">
            <a:spLocks/>
          </p:cNvSpPr>
          <p:nvPr/>
        </p:nvSpPr>
        <p:spPr>
          <a:xfrm>
            <a:off x="-6625" y="4463845"/>
            <a:ext cx="12198625" cy="18903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08381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B51317-B1D9-4F48-8B72-6C4AD3FAE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550" y="892905"/>
            <a:ext cx="8946899" cy="5072190"/>
          </a:xfrm>
          <a:prstGeom prst="rect">
            <a:avLst/>
          </a:prstGeom>
        </p:spPr>
      </p:pic>
      <p:sp>
        <p:nvSpPr>
          <p:cNvPr id="9" name="Parallelogram 1">
            <a:extLst>
              <a:ext uri="{FF2B5EF4-FFF2-40B4-BE49-F238E27FC236}">
                <a16:creationId xmlns:a16="http://schemas.microsoft.com/office/drawing/2014/main" id="{DFC7326E-A62D-4DD1-BF48-DBFCD590C53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6E9D0E46-33E2-4D36-9895-FE6A1C070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19570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368289D-34D2-445E-B242-0C8B26C64A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3303"/>
          <a:stretch/>
        </p:blipFill>
        <p:spPr>
          <a:xfrm>
            <a:off x="-16668" y="-23013"/>
            <a:ext cx="4490678" cy="6878493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Setup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Data Studio Notebook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Cognitive Text Analytics API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JSON, Training &amp; Test Views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Models Table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GetCognitiveAPIQuoteSentiment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GetTrollhunterModel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sp_RxPredict for Real-time predictions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Summary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sp>
        <p:nvSpPr>
          <p:cNvPr id="23" name="Parallelogram 1">
            <a:extLst>
              <a:ext uri="{FF2B5EF4-FFF2-40B4-BE49-F238E27FC236}">
                <a16:creationId xmlns:a16="http://schemas.microsoft.com/office/drawing/2014/main" id="{548C640F-61ED-4F62-ADE6-ED5BC648B6B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135541B7-6FC1-4CC8-95B7-3D24084B601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EFC6D52-8317-4333-BD29-E55C59C094B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5068" y="4542749"/>
            <a:ext cx="2706136" cy="270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560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53" name="Content Placeholder 2">
            <a:extLst>
              <a:ext uri="{FF2B5EF4-FFF2-40B4-BE49-F238E27FC236}">
                <a16:creationId xmlns:a16="http://schemas.microsoft.com/office/drawing/2014/main" id="{33A2E4AE-C233-4C30-8B41-FB4E592C099F}"/>
              </a:ext>
            </a:extLst>
          </p:cNvPr>
          <p:cNvSpPr txBox="1">
            <a:spLocks/>
          </p:cNvSpPr>
          <p:nvPr/>
        </p:nvSpPr>
        <p:spPr>
          <a:xfrm>
            <a:off x="564816" y="1581339"/>
            <a:ext cx="8250454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fleitasarts.com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github.com/hfleitas/SentimentPrediction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netflix.com/trollhunters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Machine Learning Services: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  <a:hlinkClick r:id="rId1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Interactive deep learning: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 alert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aka.ms/sqlworkshops</a:t>
            </a: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ailab.microsoft.com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R Services Samples: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Repo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Components for Python: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Interaction of Components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Pre-Trained ML Models: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Install in SQL Server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Threading ML: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Logistic Regression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Azure SQL ML Public Preview: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Sing up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tabLst/>
              <a:defRPr/>
            </a:pPr>
            <a:r>
              <a:rPr lang="en-US" sz="2000">
                <a:latin typeface="Segoe UI Light" panose="020B0502040204020203" pitchFamily="34" charset="0"/>
                <a:cs typeface="Segoe UI Light" panose="020B0502040204020203" pitchFamily="34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pass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.org/summit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4" name="Text Placeholder 9">
            <a:extLst>
              <a:ext uri="{FF2B5EF4-FFF2-40B4-BE49-F238E27FC236}">
                <a16:creationId xmlns:a16="http://schemas.microsoft.com/office/drawing/2014/main" id="{C34BBD86-4F84-49D6-9C48-0926ABCA4C9B}"/>
              </a:ext>
            </a:extLst>
          </p:cNvPr>
          <p:cNvSpPr txBox="1">
            <a:spLocks/>
          </p:cNvSpPr>
          <p:nvPr/>
        </p:nvSpPr>
        <p:spPr>
          <a:xfrm>
            <a:off x="561340" y="361933"/>
            <a:ext cx="534416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Resources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pic>
        <p:nvPicPr>
          <p:cNvPr id="8" name="Picture 2" descr="Image result for trollhunters toby in armor">
            <a:extLst>
              <a:ext uri="{FF2B5EF4-FFF2-40B4-BE49-F238E27FC236}">
                <a16:creationId xmlns:a16="http://schemas.microsoft.com/office/drawing/2014/main" id="{EBF0D41C-0E52-4466-9555-DC7E0602CF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" r="8793"/>
          <a:stretch/>
        </p:blipFill>
        <p:spPr bwMode="auto">
          <a:xfrm flipH="1">
            <a:off x="7522028" y="0"/>
            <a:ext cx="545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41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50E205A-ED65-4D60-BF9F-95042394C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8230"/>
          <a:stretch/>
        </p:blipFill>
        <p:spPr>
          <a:xfrm>
            <a:off x="-25149" y="-24681"/>
            <a:ext cx="6337049" cy="688016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feedback is very important. </a:t>
              </a:r>
            </a:p>
          </p:txBody>
        </p:sp>
      </p:grpSp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F5CB60-3A2B-4F65-A138-8D7AF1FA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5779102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7064052" y="966503"/>
            <a:ext cx="3287283" cy="864263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5793872" y="4025997"/>
            <a:ext cx="5827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27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8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5928070" y="2839998"/>
            <a:ext cx="555924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bit.ly/azureML19</a:t>
            </a:r>
          </a:p>
        </p:txBody>
      </p:sp>
    </p:spTree>
    <p:extLst>
      <p:ext uri="{BB962C8B-B14F-4D97-AF65-F5344CB8AC3E}">
        <p14:creationId xmlns:p14="http://schemas.microsoft.com/office/powerpoint/2010/main" val="4224771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CD33D87E-3E6F-451B-BA6F-F63547612B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48015"/>
          <a:stretch/>
        </p:blipFill>
        <p:spPr>
          <a:xfrm>
            <a:off x="5870125" y="-38846"/>
            <a:ext cx="6361509" cy="6878493"/>
          </a:xfrm>
          <a:prstGeom prst="rect">
            <a:avLst/>
          </a:prstGeom>
        </p:spPr>
      </p:pic>
      <p:sp>
        <p:nvSpPr>
          <p:cNvPr id="116" name="Parallelogram 1">
            <a:extLst>
              <a:ext uri="{FF2B5EF4-FFF2-40B4-BE49-F238E27FC236}">
                <a16:creationId xmlns:a16="http://schemas.microsoft.com/office/drawing/2014/main" id="{E4324E76-8113-4A9B-993C-280398418E84}"/>
              </a:ext>
            </a:extLst>
          </p:cNvPr>
          <p:cNvSpPr/>
          <p:nvPr/>
        </p:nvSpPr>
        <p:spPr>
          <a:xfrm>
            <a:off x="5619448" y="-33512"/>
            <a:ext cx="2954053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0" name="Parallelogram 1">
            <a:extLst>
              <a:ext uri="{FF2B5EF4-FFF2-40B4-BE49-F238E27FC236}">
                <a16:creationId xmlns:a16="http://schemas.microsoft.com/office/drawing/2014/main" id="{A748839B-0E19-4E6A-A843-757212BA1D5E}"/>
              </a:ext>
            </a:extLst>
          </p:cNvPr>
          <p:cNvSpPr/>
          <p:nvPr/>
        </p:nvSpPr>
        <p:spPr>
          <a:xfrm>
            <a:off x="5792287" y="-36108"/>
            <a:ext cx="2954052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D615AB-F47C-44FE-977A-EDED68FB3CF2}"/>
              </a:ext>
            </a:extLst>
          </p:cNvPr>
          <p:cNvSpPr txBox="1"/>
          <p:nvPr/>
        </p:nvSpPr>
        <p:spPr>
          <a:xfrm>
            <a:off x="8128000" y="2367075"/>
            <a:ext cx="3930133" cy="24360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Thank You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5" name="Picture 134">
            <a:extLst>
              <a:ext uri="{FF2B5EF4-FFF2-40B4-BE49-F238E27FC236}">
                <a16:creationId xmlns:a16="http://schemas.microsoft.com/office/drawing/2014/main" id="{422F43FD-4712-4797-93AD-EA50DD8A99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9309"/>
          <a:stretch/>
        </p:blipFill>
        <p:spPr>
          <a:xfrm>
            <a:off x="0" y="1900964"/>
            <a:ext cx="3371690" cy="4957036"/>
          </a:xfrm>
          <a:prstGeom prst="rect">
            <a:avLst/>
          </a:prstGeom>
        </p:spPr>
      </p:pic>
      <p:sp>
        <p:nvSpPr>
          <p:cNvPr id="136" name="Parallelogram 1">
            <a:extLst>
              <a:ext uri="{FF2B5EF4-FFF2-40B4-BE49-F238E27FC236}">
                <a16:creationId xmlns:a16="http://schemas.microsoft.com/office/drawing/2014/main" id="{9CC6F700-7ADE-400D-A16D-9077A7024DD2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7" name="Text Placeholder 9">
            <a:hlinkClick r:id="rId7"/>
            <a:extLst>
              <a:ext uri="{FF2B5EF4-FFF2-40B4-BE49-F238E27FC236}">
                <a16:creationId xmlns:a16="http://schemas.microsoft.com/office/drawing/2014/main" id="{35C03F53-9988-4647-831B-D064C7DCD342}"/>
              </a:ext>
            </a:extLst>
          </p:cNvPr>
          <p:cNvSpPr txBox="1">
            <a:spLocks/>
          </p:cNvSpPr>
          <p:nvPr/>
        </p:nvSpPr>
        <p:spPr>
          <a:xfrm>
            <a:off x="3948805" y="236707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38" name="Picture 2" descr="Image result for twitter logo">
            <a:hlinkClick r:id="rId7"/>
            <a:extLst>
              <a:ext uri="{FF2B5EF4-FFF2-40B4-BE49-F238E27FC236}">
                <a16:creationId xmlns:a16="http://schemas.microsoft.com/office/drawing/2014/main" id="{8575EB99-8874-42D3-8A46-A75F6690E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808" y="23670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6" descr="Image result for linkedin logo">
            <a:extLst>
              <a:ext uri="{FF2B5EF4-FFF2-40B4-BE49-F238E27FC236}">
                <a16:creationId xmlns:a16="http://schemas.microsoft.com/office/drawing/2014/main" id="{3916EB5A-0711-401A-8A77-38D889DF4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705" y="5119026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13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9DCE156-7B0F-4B91-B47C-6EE84EB721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16" y="4441028"/>
            <a:ext cx="408482" cy="408482"/>
          </a:xfrm>
          <a:prstGeom prst="rect">
            <a:avLst/>
          </a:prstGeom>
        </p:spPr>
      </p:pic>
      <p:pic>
        <p:nvPicPr>
          <p:cNvPr id="141" name="Picture 14" descr="Image result for wordpress logo">
            <a:extLst>
              <a:ext uri="{FF2B5EF4-FFF2-40B4-BE49-F238E27FC236}">
                <a16:creationId xmlns:a16="http://schemas.microsoft.com/office/drawing/2014/main" id="{8764E823-B223-45BA-9185-5281F5D20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72367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Text Placeholder 9">
            <a:hlinkClick r:id="rId12"/>
            <a:extLst>
              <a:ext uri="{FF2B5EF4-FFF2-40B4-BE49-F238E27FC236}">
                <a16:creationId xmlns:a16="http://schemas.microsoft.com/office/drawing/2014/main" id="{2BB229D3-F44A-4673-AE41-E332568EA251}"/>
              </a:ext>
            </a:extLst>
          </p:cNvPr>
          <p:cNvSpPr txBox="1">
            <a:spLocks/>
          </p:cNvSpPr>
          <p:nvPr/>
        </p:nvSpPr>
        <p:spPr>
          <a:xfrm>
            <a:off x="3942614" y="4441028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/hfleitas</a:t>
            </a:r>
          </a:p>
        </p:txBody>
      </p:sp>
      <p:pic>
        <p:nvPicPr>
          <p:cNvPr id="143" name="Picture 16" descr="Image result for outlook email logo black">
            <a:extLst>
              <a:ext uri="{FF2B5EF4-FFF2-40B4-BE49-F238E27FC236}">
                <a16:creationId xmlns:a16="http://schemas.microsoft.com/office/drawing/2014/main" id="{CBE677B1-17B7-4BFE-98A1-6FF1B1D0B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0453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Text Placeholder 9">
            <a:hlinkClick r:id="rId14"/>
            <a:extLst>
              <a:ext uri="{FF2B5EF4-FFF2-40B4-BE49-F238E27FC236}">
                <a16:creationId xmlns:a16="http://schemas.microsoft.com/office/drawing/2014/main" id="{9350C03F-1589-40F0-92AD-8508AC7A61B8}"/>
              </a:ext>
            </a:extLst>
          </p:cNvPr>
          <p:cNvSpPr txBox="1">
            <a:spLocks/>
          </p:cNvSpPr>
          <p:nvPr/>
        </p:nvSpPr>
        <p:spPr>
          <a:xfrm>
            <a:off x="3946010" y="371835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45" name="Text Placeholder 9">
            <a:hlinkClick r:id="rId15"/>
            <a:extLst>
              <a:ext uri="{FF2B5EF4-FFF2-40B4-BE49-F238E27FC236}">
                <a16:creationId xmlns:a16="http://schemas.microsoft.com/office/drawing/2014/main" id="{2C2298AC-F52A-4C3A-9AC0-73B07873D275}"/>
              </a:ext>
            </a:extLst>
          </p:cNvPr>
          <p:cNvSpPr txBox="1">
            <a:spLocks/>
          </p:cNvSpPr>
          <p:nvPr/>
        </p:nvSpPr>
        <p:spPr>
          <a:xfrm>
            <a:off x="3965705" y="5119026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6" name="Text Placeholder 9">
            <a:hlinkClick r:id="rId16"/>
            <a:extLst>
              <a:ext uri="{FF2B5EF4-FFF2-40B4-BE49-F238E27FC236}">
                <a16:creationId xmlns:a16="http://schemas.microsoft.com/office/drawing/2014/main" id="{C2459907-9E2B-414C-BEE9-F608406B2324}"/>
              </a:ext>
            </a:extLst>
          </p:cNvPr>
          <p:cNvSpPr txBox="1">
            <a:spLocks/>
          </p:cNvSpPr>
          <p:nvPr/>
        </p:nvSpPr>
        <p:spPr>
          <a:xfrm>
            <a:off x="3948805" y="3042717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47" name="Text Placeholder 9">
            <a:extLst>
              <a:ext uri="{FF2B5EF4-FFF2-40B4-BE49-F238E27FC236}">
                <a16:creationId xmlns:a16="http://schemas.microsoft.com/office/drawing/2014/main" id="{7A7C3F00-1257-4EDC-B3B1-2BF9145F44FE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08F499B-4CBF-4783-8F8D-0CF627066BE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6725" y="-385734"/>
            <a:ext cx="2706136" cy="2706136"/>
          </a:xfrm>
          <a:prstGeom prst="rect">
            <a:avLst/>
          </a:prstGeom>
        </p:spPr>
      </p:pic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1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9777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10574684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Get Cognitive API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</a:rPr>
              <a:t>By 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sing Python &amp; T-SQL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Azure Text Analytics API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</a:rPr>
              <a:t>SQL Server ML Services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Python</a:t>
            </a:r>
            <a:r>
              <a:rPr lang="en-US" sz="2800" dirty="0">
                <a:solidFill>
                  <a:srgbClr val="000000"/>
                </a:solidFill>
              </a:rPr>
              <a:t> &amp; T-SQL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</a:rPr>
              <a:t>Custom Model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Realtime Scoring</a:t>
            </a:r>
          </a:p>
        </p:txBody>
      </p:sp>
      <p:pic>
        <p:nvPicPr>
          <p:cNvPr id="13" name="Picture 12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33D3A01F-1527-4B3E-AD3E-606DA33908A6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github.com/hfleitas/</a:t>
            </a:r>
            <a:r>
              <a:rPr lang="en-US" dirty="0">
                <a:solidFill>
                  <a:srgbClr val="F9413A"/>
                </a:solidFill>
                <a:latin typeface="Segoe UI"/>
              </a:rPr>
              <a:t>SentimentPrediction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F9413A"/>
              </a:solidFill>
              <a:effectLst/>
              <a:uLnTx/>
              <a:uFillTx/>
              <a:latin typeface="Segoe UI"/>
              <a:ea typeface="+mn-ea"/>
            </a:endParaRPr>
          </a:p>
        </p:txBody>
      </p:sp>
      <p:sp>
        <p:nvSpPr>
          <p:cNvPr id="11" name="Rectangle 10">
            <a:hlinkClick r:id="rId5"/>
            <a:extLst>
              <a:ext uri="{FF2B5EF4-FFF2-40B4-BE49-F238E27FC236}">
                <a16:creationId xmlns:a16="http://schemas.microsoft.com/office/drawing/2014/main" id="{830B7893-B577-46E9-8AD5-DDBB816EF4DA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2" descr="Image result for trollhunters toby in armor">
            <a:extLst>
              <a:ext uri="{FF2B5EF4-FFF2-40B4-BE49-F238E27FC236}">
                <a16:creationId xmlns:a16="http://schemas.microsoft.com/office/drawing/2014/main" id="{9C2BEFC9-5D19-45C6-8EEB-328D00D0CB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" r="8793"/>
          <a:stretch/>
        </p:blipFill>
        <p:spPr bwMode="auto">
          <a:xfrm flipH="1">
            <a:off x="7522028" y="0"/>
            <a:ext cx="545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7005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00964"/>
            <a:ext cx="3717777" cy="4957036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80793" y="6569923"/>
            <a:ext cx="831504" cy="252506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8" name="Parallelogram 1">
            <a:extLst>
              <a:ext uri="{FF2B5EF4-FFF2-40B4-BE49-F238E27FC236}">
                <a16:creationId xmlns:a16="http://schemas.microsoft.com/office/drawing/2014/main" id="{7AB45811-07E8-4591-BA0C-0C8D1012DCE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4668602" y="471475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5" y="47147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024" y="5392258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628" y="4714755"/>
            <a:ext cx="408482" cy="40848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807" y="607135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8680126" y="4714755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/hfleitas</a:t>
            </a: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2" y="53930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4665807" y="606603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8703217" y="5392753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hiramfletias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4668602" y="5390834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9804400" y="361933"/>
            <a:ext cx="198739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Bio</a:t>
            </a:r>
          </a:p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7122274" y="1216201"/>
            <a:ext cx="46695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Father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Principal DB Architect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Python since 2009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Developer since 1995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since 1999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6148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4187437D-323F-4A81-85D0-9BDBF7C4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755" y="3220618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6AF51C46-7411-4A1C-89DE-4E5DFF373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848" y="3220619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AD3D6472-F6D2-4B97-8B73-9A46280F7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41" y="3220620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534A5AFF-DD15-4DAD-B7C5-0406FAA7F2EF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A0AB3-FDEF-45A2-BC98-7135F9A70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533400"/>
            <a:ext cx="8410575" cy="5791200"/>
          </a:xfrm>
          <a:prstGeom prst="rect">
            <a:avLst/>
          </a:prstGeom>
        </p:spPr>
      </p:pic>
      <p:sp>
        <p:nvSpPr>
          <p:cNvPr id="11" name="Parallelogram 1">
            <a:extLst>
              <a:ext uri="{FF2B5EF4-FFF2-40B4-BE49-F238E27FC236}">
                <a16:creationId xmlns:a16="http://schemas.microsoft.com/office/drawing/2014/main" id="{25085826-61AE-4E6C-911C-88D9ADBC18B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2D201451-1F2B-4798-8E4B-1053D358F0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01506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096F66-C6BF-4C6C-BA7C-EBE97EEF3D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7" t="38565" r="24758" b="28382"/>
          <a:stretch/>
        </p:blipFill>
        <p:spPr>
          <a:xfrm>
            <a:off x="0" y="1849693"/>
            <a:ext cx="12196533" cy="3158614"/>
          </a:xfrm>
          <a:prstGeom prst="rect">
            <a:avLst/>
          </a:prstGeom>
        </p:spPr>
      </p:pic>
      <p:sp>
        <p:nvSpPr>
          <p:cNvPr id="12" name="Parallelogram 1">
            <a:extLst>
              <a:ext uri="{FF2B5EF4-FFF2-40B4-BE49-F238E27FC236}">
                <a16:creationId xmlns:a16="http://schemas.microsoft.com/office/drawing/2014/main" id="{6241F03B-C6CB-4745-A2BE-734B0C46F41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EEDC465-FE10-4002-A7B1-05A0E7466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45168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AF8621-5EF5-47CA-A571-8C9ED5AFD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" y="1166812"/>
            <a:ext cx="11420475" cy="4524375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EDC0FAEB-818D-4D3B-A275-A7061165286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D30A4890-1764-49C4-8876-5A0367C5B3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760036A-9880-4B47-8A1C-9B0E65328DF0}"/>
              </a:ext>
            </a:extLst>
          </p:cNvPr>
          <p:cNvSpPr/>
          <p:nvPr/>
        </p:nvSpPr>
        <p:spPr>
          <a:xfrm>
            <a:off x="5698331" y="2057398"/>
            <a:ext cx="5886450" cy="164307"/>
          </a:xfrm>
          <a:prstGeom prst="rect">
            <a:avLst/>
          </a:prstGeom>
          <a:noFill/>
          <a:ln w="381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73368C-0077-4EB3-8C0A-5D7439D66C3F}"/>
              </a:ext>
            </a:extLst>
          </p:cNvPr>
          <p:cNvSpPr/>
          <p:nvPr/>
        </p:nvSpPr>
        <p:spPr>
          <a:xfrm>
            <a:off x="9648825" y="3867150"/>
            <a:ext cx="1935956" cy="1000125"/>
          </a:xfrm>
          <a:prstGeom prst="rect">
            <a:avLst/>
          </a:prstGeom>
          <a:noFill/>
          <a:ln w="381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A772FF-39D0-4076-A5CD-514162FC3AC0}"/>
              </a:ext>
            </a:extLst>
          </p:cNvPr>
          <p:cNvSpPr/>
          <p:nvPr/>
        </p:nvSpPr>
        <p:spPr>
          <a:xfrm>
            <a:off x="385762" y="2219324"/>
            <a:ext cx="8587978" cy="164307"/>
          </a:xfrm>
          <a:prstGeom prst="rect">
            <a:avLst/>
          </a:prstGeom>
          <a:noFill/>
          <a:ln w="381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600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416F1F2-28B9-4894-BBF6-4D24D922EA4B}"/>
              </a:ext>
            </a:extLst>
          </p:cNvPr>
          <p:cNvGraphicFramePr/>
          <p:nvPr>
            <p:extLst/>
          </p:nvPr>
        </p:nvGraphicFramePr>
        <p:xfrm>
          <a:off x="0" y="0"/>
          <a:ext cx="1219200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Parallelogram 1">
            <a:extLst>
              <a:ext uri="{FF2B5EF4-FFF2-40B4-BE49-F238E27FC236}">
                <a16:creationId xmlns:a16="http://schemas.microsoft.com/office/drawing/2014/main" id="{BE0EACDE-34AF-405F-9B23-FA6BC652DBE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18C2551-E1CA-4C57-B80D-28220947A6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05972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7E69BF-1475-40F9-8A3B-0321D0EEA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1" y="0"/>
            <a:ext cx="11283958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E70BCD68-EAC2-448F-B20E-56EFB396B13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B420441F-96FA-497D-9034-AF67854503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46248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lelogram 1">
            <a:extLst>
              <a:ext uri="{FF2B5EF4-FFF2-40B4-BE49-F238E27FC236}">
                <a16:creationId xmlns:a16="http://schemas.microsoft.com/office/drawing/2014/main" id="{E70BCD68-EAC2-448F-B20E-56EFB396B13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2"/>
            <a:extLst>
              <a:ext uri="{FF2B5EF4-FFF2-40B4-BE49-F238E27FC236}">
                <a16:creationId xmlns:a16="http://schemas.microsoft.com/office/drawing/2014/main" id="{B420441F-96FA-497D-9034-AF67854503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927581-C535-49C6-8BD4-D8C306AF5B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43" t="15551" r="69017" b="65250"/>
          <a:stretch/>
        </p:blipFill>
        <p:spPr>
          <a:xfrm>
            <a:off x="1304539" y="1550545"/>
            <a:ext cx="9582921" cy="37569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24F585C-C3DB-4BFC-99BA-BBB1CF8F5EF0}"/>
              </a:ext>
            </a:extLst>
          </p:cNvPr>
          <p:cNvSpPr/>
          <p:nvPr/>
        </p:nvSpPr>
        <p:spPr>
          <a:xfrm>
            <a:off x="4676931" y="3762531"/>
            <a:ext cx="1708880" cy="374754"/>
          </a:xfrm>
          <a:prstGeom prst="rect">
            <a:avLst/>
          </a:prstGeom>
          <a:noFill/>
          <a:ln w="5715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365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While Hyperlink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32210</TotalTime>
  <Words>470</Words>
  <Application>Microsoft Office PowerPoint</Application>
  <PresentationFormat>Widescreen</PresentationFormat>
  <Paragraphs>101</Paragraphs>
  <Slides>17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Calibri</vt:lpstr>
      <vt:lpstr>Calibri Light</vt:lpstr>
      <vt:lpstr>Consolas</vt:lpstr>
      <vt:lpstr>Gill Sans</vt:lpstr>
      <vt:lpstr>Segoe UI</vt:lpstr>
      <vt:lpstr>Segoe UI Light</vt:lpstr>
      <vt:lpstr>Segoe UI Semilight</vt:lpstr>
      <vt:lpstr>Office Theme</vt:lpstr>
      <vt:lpstr>1_PASS 2013_SpeakerTemplate_16x9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Hiram Fleitas</dc:title>
  <dc:creator>Hiram Fleitas</dc:creator>
  <cp:keywords>Azure, SQL Server, ML</cp:keywords>
  <cp:lastModifiedBy>Hiram Fleitas</cp:lastModifiedBy>
  <cp:revision>1098</cp:revision>
  <dcterms:created xsi:type="dcterms:W3CDTF">2017-11-06T18:43:48Z</dcterms:created>
  <dcterms:modified xsi:type="dcterms:W3CDTF">2019-08-19T01:44:59Z</dcterms:modified>
  <cp:category>PASS Insights</cp:category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